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0" r:id="rId4"/>
    <p:sldId id="281" r:id="rId5"/>
    <p:sldId id="264" r:id="rId6"/>
    <p:sldId id="265" r:id="rId7"/>
    <p:sldId id="296" r:id="rId8"/>
    <p:sldId id="273" r:id="rId9"/>
    <p:sldId id="278" r:id="rId10"/>
    <p:sldId id="282" r:id="rId11"/>
    <p:sldId id="290" r:id="rId12"/>
    <p:sldId id="292" r:id="rId13"/>
    <p:sldId id="293" r:id="rId14"/>
    <p:sldId id="294" r:id="rId15"/>
    <p:sldId id="285" r:id="rId16"/>
    <p:sldId id="29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U4Da9ykpniL3tpCd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78826" y="1"/>
            <a:ext cx="9222826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Advertising  Online lecture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Mr.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FF00"/>
                </a:solidFill>
                <a:cs typeface="Aharoni" pitchFamily="2" charset="-79"/>
              </a:rPr>
              <a:t>7. </a:t>
            </a:r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Specialist agency:-</a:t>
            </a: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like Financial advertising campaign such as </a:t>
            </a:r>
            <a:r>
              <a:rPr lang="en-US" sz="28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Sobhaga</a:t>
            </a: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ad agency  is only preparation ad campaign only for the Financial matters like Share, Banks, Financial Institution, etc. 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FF00"/>
                </a:solidFill>
                <a:cs typeface="Aharoni" pitchFamily="2" charset="-79"/>
              </a:rPr>
              <a:t>8. </a:t>
            </a:r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Interactive agency:-</a:t>
            </a: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Web design. Internet advertising, You tube, face book ads,</a:t>
            </a: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FF00"/>
                </a:solidFill>
                <a:cs typeface="Aharoni" pitchFamily="2" charset="-79"/>
              </a:rPr>
              <a:t>9. In-house Agency</a:t>
            </a:r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:-</a:t>
            </a: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Advertiser is owned such type of ad   agency.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main reasons are easy to close control and watch over activities of ad agency for the smooth functioning of ad campaign.</a:t>
            </a: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FF00"/>
                </a:solidFill>
                <a:cs typeface="Aharoni" pitchFamily="2" charset="-79"/>
              </a:rPr>
              <a:t>10. B2B Ad agency </a:t>
            </a:r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:-</a:t>
            </a: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business to business ad agency.</a:t>
            </a:r>
          </a:p>
          <a:p>
            <a:pPr lvl="0"/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main focus on direct communication between the two firms and ad campaigns.</a:t>
            </a: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4"/>
          </a:xfrm>
        </p:spPr>
      </p:pic>
      <p:sp>
        <p:nvSpPr>
          <p:cNvPr id="5" name="TextBox 4"/>
          <p:cNvSpPr txBox="1"/>
          <p:nvPr/>
        </p:nvSpPr>
        <p:spPr>
          <a:xfrm>
            <a:off x="914400" y="381000"/>
            <a:ext cx="76200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Q.3 Types of Ad Agency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143000"/>
            <a:ext cx="7924800" cy="563231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arenR"/>
            </a:pPr>
            <a:r>
              <a:rPr lang="en-US" b="1" dirty="0" smtClean="0">
                <a:solidFill>
                  <a:schemeClr val="bg1"/>
                </a:solidFill>
              </a:rPr>
              <a:t>Full services ad agency</a:t>
            </a:r>
          </a:p>
          <a:p>
            <a:pPr marL="342900" lvl="0" indent="-342900">
              <a:buFont typeface="+mj-lt"/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US" b="1" dirty="0" smtClean="0">
                <a:solidFill>
                  <a:schemeClr val="bg1"/>
                </a:solidFill>
              </a:rPr>
              <a:t>Modular ad agency </a:t>
            </a:r>
          </a:p>
          <a:p>
            <a:pPr marL="342900" lvl="0" indent="-342900">
              <a:buFont typeface="+mj-lt"/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US" b="1" dirty="0" smtClean="0">
                <a:solidFill>
                  <a:schemeClr val="bg1"/>
                </a:solidFill>
              </a:rPr>
              <a:t>Creative boutique</a:t>
            </a:r>
          </a:p>
          <a:p>
            <a:pPr marL="342900" lvl="0" indent="-342900">
              <a:buFont typeface="+mj-lt"/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US" b="1" dirty="0" smtClean="0">
                <a:solidFill>
                  <a:schemeClr val="bg1"/>
                </a:solidFill>
              </a:rPr>
              <a:t>Global and Local agencies</a:t>
            </a:r>
          </a:p>
          <a:p>
            <a:pPr marL="342900" lvl="0" indent="-342900">
              <a:buFont typeface="+mj-lt"/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US" b="1" dirty="0" smtClean="0">
                <a:solidFill>
                  <a:schemeClr val="bg1"/>
                </a:solidFill>
              </a:rPr>
              <a:t>Mega Ad agency</a:t>
            </a:r>
          </a:p>
          <a:p>
            <a:pPr marL="342900" lvl="0" indent="-342900">
              <a:buFont typeface="+mj-lt"/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US" b="1" dirty="0" smtClean="0">
                <a:solidFill>
                  <a:schemeClr val="bg1"/>
                </a:solidFill>
              </a:rPr>
              <a:t>Media buying Agency</a:t>
            </a:r>
          </a:p>
          <a:p>
            <a:pPr marL="342900" lvl="0" indent="-342900">
              <a:buFont typeface="+mj-lt"/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US" b="1" dirty="0" smtClean="0">
                <a:solidFill>
                  <a:schemeClr val="bg1"/>
                </a:solidFill>
              </a:rPr>
              <a:t>Specialist agency</a:t>
            </a:r>
          </a:p>
          <a:p>
            <a:pPr marL="342900" lvl="0" indent="-342900">
              <a:buFont typeface="+mj-lt"/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US" b="1" dirty="0" smtClean="0">
                <a:solidFill>
                  <a:schemeClr val="bg1"/>
                </a:solidFill>
              </a:rPr>
              <a:t>Interactive agency</a:t>
            </a:r>
          </a:p>
          <a:p>
            <a:pPr marL="342900" lvl="0" indent="-342900">
              <a:buFont typeface="+mj-lt"/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US" b="1" dirty="0" smtClean="0">
                <a:solidFill>
                  <a:schemeClr val="bg1"/>
                </a:solidFill>
              </a:rPr>
              <a:t>In-house Agency</a:t>
            </a:r>
          </a:p>
          <a:p>
            <a:pPr marL="342900" lvl="0" indent="-342900">
              <a:buFont typeface="+mj-lt"/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US" b="1" dirty="0" smtClean="0">
                <a:solidFill>
                  <a:schemeClr val="bg1"/>
                </a:solidFill>
              </a:rPr>
              <a:t> B2B Ad agency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0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685800" y="762000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600" smtClean="0">
                <a:hlinkClick r:id="rId3"/>
              </a:rPr>
              <a:t>https</a:t>
            </a:r>
            <a:r>
              <a:rPr lang="en-US" sz="3600" smtClean="0">
                <a:hlinkClick r:id="rId3"/>
              </a:rPr>
              <a:t>://</a:t>
            </a:r>
            <a:r>
              <a:rPr lang="en-US" sz="3600" smtClean="0">
                <a:hlinkClick r:id="rId3"/>
              </a:rPr>
              <a:t>forms.gle/U4Da9ykpniL3tpCdA</a:t>
            </a:r>
            <a:endParaRPr lang="en-US" sz="3600" smtClean="0"/>
          </a:p>
          <a:p>
            <a:endParaRPr lang="en-US" sz="3600" smtClean="0"/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(Mention date at last point)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4"/>
          </a:xfrm>
        </p:spPr>
      </p:pic>
      <p:sp>
        <p:nvSpPr>
          <p:cNvPr id="5" name="TextBox 4"/>
          <p:cNvSpPr txBox="1"/>
          <p:nvPr/>
        </p:nvSpPr>
        <p:spPr>
          <a:xfrm>
            <a:off x="914400" y="381000"/>
            <a:ext cx="76200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Q.3 Types of Ad Agency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143000"/>
            <a:ext cx="7924800" cy="563231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arenR"/>
            </a:pPr>
            <a:r>
              <a:rPr lang="en-US" b="1" dirty="0" smtClean="0">
                <a:solidFill>
                  <a:schemeClr val="bg1"/>
                </a:solidFill>
              </a:rPr>
              <a:t>Full services ad agency</a:t>
            </a:r>
          </a:p>
          <a:p>
            <a:pPr marL="342900" lvl="0" indent="-342900">
              <a:buFont typeface="+mj-lt"/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US" b="1" dirty="0" smtClean="0">
                <a:solidFill>
                  <a:schemeClr val="bg1"/>
                </a:solidFill>
              </a:rPr>
              <a:t>Modular ad agency </a:t>
            </a:r>
          </a:p>
          <a:p>
            <a:pPr marL="342900" lvl="0" indent="-342900">
              <a:buFont typeface="+mj-lt"/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US" b="1" dirty="0" smtClean="0">
                <a:solidFill>
                  <a:schemeClr val="bg1"/>
                </a:solidFill>
              </a:rPr>
              <a:t>Creative boutique</a:t>
            </a:r>
          </a:p>
          <a:p>
            <a:pPr marL="342900" lvl="0" indent="-342900">
              <a:buFont typeface="+mj-lt"/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US" b="1" dirty="0" smtClean="0">
                <a:solidFill>
                  <a:schemeClr val="bg1"/>
                </a:solidFill>
              </a:rPr>
              <a:t>Global and Local agencies</a:t>
            </a:r>
          </a:p>
          <a:p>
            <a:pPr marL="342900" lvl="0" indent="-342900">
              <a:buFont typeface="+mj-lt"/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US" b="1" dirty="0" smtClean="0">
                <a:solidFill>
                  <a:schemeClr val="bg1"/>
                </a:solidFill>
              </a:rPr>
              <a:t>Mega Ad agency</a:t>
            </a:r>
          </a:p>
          <a:p>
            <a:pPr marL="342900" lvl="0" indent="-342900">
              <a:buFont typeface="+mj-lt"/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US" b="1" dirty="0" smtClean="0">
                <a:solidFill>
                  <a:schemeClr val="bg1"/>
                </a:solidFill>
              </a:rPr>
              <a:t>Media buying Agency</a:t>
            </a:r>
          </a:p>
          <a:p>
            <a:pPr marL="342900" lvl="0" indent="-342900">
              <a:buFont typeface="+mj-lt"/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US" b="1" dirty="0" smtClean="0">
                <a:solidFill>
                  <a:schemeClr val="bg1"/>
                </a:solidFill>
              </a:rPr>
              <a:t>Specialist agency</a:t>
            </a:r>
          </a:p>
          <a:p>
            <a:pPr marL="342900" lvl="0" indent="-342900">
              <a:buFont typeface="+mj-lt"/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US" b="1" dirty="0" smtClean="0">
                <a:solidFill>
                  <a:schemeClr val="bg1"/>
                </a:solidFill>
              </a:rPr>
              <a:t>Interactive agency</a:t>
            </a:r>
          </a:p>
          <a:p>
            <a:pPr marL="342900" lvl="0" indent="-342900">
              <a:buFont typeface="+mj-lt"/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US" b="1" dirty="0" smtClean="0">
                <a:solidFill>
                  <a:schemeClr val="bg1"/>
                </a:solidFill>
              </a:rPr>
              <a:t>In-house Agency</a:t>
            </a:r>
          </a:p>
          <a:p>
            <a:pPr marL="342900" lvl="0" indent="-342900">
              <a:buFont typeface="+mj-lt"/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US" b="1" dirty="0" smtClean="0">
                <a:solidFill>
                  <a:schemeClr val="bg1"/>
                </a:solidFill>
              </a:rPr>
              <a:t> B2B Ad agency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Full services ad agency:-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all range of  advt. and marketing function provide to the Advertisers.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includes the planning, creating and producing the advertisement, placing the advertising in various media and research.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All kinds of services under one roof </a:t>
            </a: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-64168"/>
            <a:ext cx="9144000" cy="6922168"/>
          </a:xfrm>
        </p:spPr>
      </p:pic>
      <p:sp>
        <p:nvSpPr>
          <p:cNvPr id="3" name="TextBox 2"/>
          <p:cNvSpPr txBox="1"/>
          <p:nvPr/>
        </p:nvSpPr>
        <p:spPr>
          <a:xfrm>
            <a:off x="1447800" y="1295400"/>
            <a:ext cx="7010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cs typeface="Aharoni" pitchFamily="2" charset="-79"/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  <a:cs typeface="Aharoni" pitchFamily="2" charset="-79"/>
              </a:rPr>
              <a:t>2</a:t>
            </a:r>
            <a:r>
              <a:rPr lang="en-US" sz="28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Modular ad agency :-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Service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piece meal basis</a:t>
            </a:r>
            <a:r>
              <a:rPr lang="en-US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– small part of advt. done on commission.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Services as per the requirement of clients </a:t>
            </a:r>
          </a:p>
          <a:p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6" cy="6858000"/>
          </a:xfrm>
        </p:spPr>
      </p:pic>
      <p:sp>
        <p:nvSpPr>
          <p:cNvPr id="4" name="TextBox 3"/>
          <p:cNvSpPr txBox="1"/>
          <p:nvPr/>
        </p:nvSpPr>
        <p:spPr>
          <a:xfrm>
            <a:off x="838200" y="1066800"/>
            <a:ext cx="792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3. Creative boutique:-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Only creative services provider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includes Copy writing, Layout designing, Visualization, 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sz="2800" b="1" u="sng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200" y="990600"/>
            <a:ext cx="7696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4</a:t>
            </a:r>
            <a:r>
              <a:rPr lang="en-US" sz="32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Global and Local agencies:-</a:t>
            </a: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Global ad agency works through the world with large numbers of branches in every country with billion rupees turnover.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Local ad agency operates in small or specific part in country only with few  thousand/ </a:t>
            </a: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lac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rupees business turnover.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685800" y="381000"/>
            <a:ext cx="7696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Example :-</a:t>
            </a: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Global ad agency:- Ogilvy &amp; Mather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International Ad agency – 1948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operates 125 countries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ZOO </a:t>
            </a:r>
            <a:r>
              <a:rPr lang="en-US" sz="32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ZOO</a:t>
            </a: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Ad campaign (</a:t>
            </a:r>
            <a:r>
              <a:rPr lang="en-US" sz="3200" dirty="0" smtClean="0">
                <a:solidFill>
                  <a:schemeClr val="bg1"/>
                </a:solidFill>
              </a:rPr>
              <a:t>Rajiv Rao, National Creative Director of Ogilvy &amp; Mather,- Bangalore )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Cadbury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Asian Paints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Fevicol</a:t>
            </a: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990600"/>
            <a:ext cx="769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5. Mega Ad agency:-</a:t>
            </a: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Come two or more ad agencies  under acquisition, merger , takeover to expand business of advertising all over the world </a:t>
            </a:r>
          </a:p>
          <a:p>
            <a:endParaRPr lang="en-US" sz="3200" b="1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FF00"/>
                </a:solidFill>
                <a:cs typeface="Aharoni" pitchFamily="2" charset="-79"/>
              </a:rPr>
              <a:t>6.</a:t>
            </a:r>
            <a:r>
              <a:rPr lang="en-US" sz="32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Media buying Agency:-</a:t>
            </a: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Subsidiary agency to book time and space in media for ads.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These are independent agencies </a:t>
            </a: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specialising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in media buying services.</a:t>
            </a: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458</Words>
  <Application>Microsoft Office PowerPoint</Application>
  <PresentationFormat>On-screen Show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56</cp:revision>
  <dcterms:created xsi:type="dcterms:W3CDTF">2020-06-02T07:05:21Z</dcterms:created>
  <dcterms:modified xsi:type="dcterms:W3CDTF">2021-06-27T12:04:27Z</dcterms:modified>
</cp:coreProperties>
</file>